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1938" y="-582"/>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B881-AF0D-7048-8594-855D4CAAAA8E}"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0B881-AF0D-7048-8594-855D4CAAAA8E}"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0B881-AF0D-7048-8594-855D4CAAAA8E}"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0B881-AF0D-7048-8594-855D4CAAAA8E}"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t>2/20/2020</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t>‹#›</a:t>
            </a:fld>
            <a:endParaRPr lang="en-US"/>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siegel@wcpss.net"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siegel5th.weebly.com/" TargetMode="External"/><Relationship Id="rId4" Type="http://schemas.openxmlformats.org/officeDocument/2006/relationships/hyperlink" Target="http://mces5th.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a:off x="851649" y="553968"/>
            <a:ext cx="6097507" cy="2123658"/>
          </a:xfrm>
          <a:prstGeom prst="rect">
            <a:avLst/>
          </a:prstGeom>
          <a:noFill/>
        </p:spPr>
        <p:txBody>
          <a:bodyPr wrap="square" rtlCol="0">
            <a:spAutoFit/>
          </a:bodyPr>
          <a:lstStyle/>
          <a:p>
            <a:r>
              <a:rPr lang="en-US" sz="6600" dirty="0">
                <a:latin typeface="KG Eyes Wide Open"/>
                <a:cs typeface="KG Eyes Wide Open"/>
              </a:rPr>
              <a:t>Ms. Siegel’s Newsletter</a:t>
            </a:r>
          </a:p>
        </p:txBody>
      </p:sp>
      <p:sp>
        <p:nvSpPr>
          <p:cNvPr id="9" name="TextBox 8"/>
          <p:cNvSpPr txBox="1"/>
          <p:nvPr/>
        </p:nvSpPr>
        <p:spPr>
          <a:xfrm>
            <a:off x="4857095" y="2094435"/>
            <a:ext cx="2092061" cy="400110"/>
          </a:xfrm>
          <a:prstGeom prst="rect">
            <a:avLst/>
          </a:prstGeom>
          <a:noFill/>
        </p:spPr>
        <p:txBody>
          <a:bodyPr wrap="square" rtlCol="0">
            <a:spAutoFit/>
          </a:bodyPr>
          <a:lstStyle/>
          <a:p>
            <a:pPr algn="r"/>
            <a:r>
              <a:rPr lang="en-US" sz="2000" dirty="0">
                <a:latin typeface="Shadows Into Light"/>
                <a:cs typeface="Shadows Into Light"/>
              </a:rPr>
              <a:t>March 2020</a:t>
            </a:r>
          </a:p>
        </p:txBody>
      </p:sp>
      <p:sp>
        <p:nvSpPr>
          <p:cNvPr id="10" name="TextBox 9"/>
          <p:cNvSpPr txBox="1"/>
          <p:nvPr/>
        </p:nvSpPr>
        <p:spPr>
          <a:xfrm>
            <a:off x="879564" y="2500304"/>
            <a:ext cx="3154060" cy="830997"/>
          </a:xfrm>
          <a:prstGeom prst="rect">
            <a:avLst/>
          </a:prstGeom>
          <a:noFill/>
        </p:spPr>
        <p:txBody>
          <a:bodyPr wrap="square" rtlCol="0">
            <a:spAutoFit/>
          </a:bodyPr>
          <a:lstStyle/>
          <a:p>
            <a:pPr algn="ctr"/>
            <a:r>
              <a:rPr lang="en-US" sz="2400" b="1" dirty="0">
                <a:latin typeface="Shadows Into Light"/>
                <a:cs typeface="Shadows Into Light"/>
              </a:rPr>
              <a:t>Message from</a:t>
            </a:r>
          </a:p>
          <a:p>
            <a:pPr algn="ctr"/>
            <a:r>
              <a:rPr lang="en-US" sz="2400" b="1" dirty="0">
                <a:latin typeface="Shadows Into Light"/>
                <a:cs typeface="Shadows Into Light"/>
              </a:rPr>
              <a:t>the Teacher</a:t>
            </a:r>
          </a:p>
        </p:txBody>
      </p:sp>
      <p:sp>
        <p:nvSpPr>
          <p:cNvPr id="21" name="TextBox 20"/>
          <p:cNvSpPr txBox="1"/>
          <p:nvPr/>
        </p:nvSpPr>
        <p:spPr>
          <a:xfrm>
            <a:off x="4146595" y="2576509"/>
            <a:ext cx="2676568" cy="830997"/>
          </a:xfrm>
          <a:prstGeom prst="rect">
            <a:avLst/>
          </a:prstGeom>
          <a:noFill/>
        </p:spPr>
        <p:txBody>
          <a:bodyPr wrap="square" rtlCol="0">
            <a:spAutoFit/>
          </a:bodyPr>
          <a:lstStyle/>
          <a:p>
            <a:pPr algn="ctr"/>
            <a:r>
              <a:rPr lang="en-US" sz="2400" b="1" dirty="0">
                <a:latin typeface="Shadows Into Light"/>
                <a:cs typeface="Shadows Into Light"/>
              </a:rPr>
              <a:t>What are we Learning?</a:t>
            </a:r>
          </a:p>
        </p:txBody>
      </p:sp>
      <p:sp>
        <p:nvSpPr>
          <p:cNvPr id="22" name="TextBox 21"/>
          <p:cNvSpPr txBox="1"/>
          <p:nvPr/>
        </p:nvSpPr>
        <p:spPr>
          <a:xfrm>
            <a:off x="1125771" y="5550487"/>
            <a:ext cx="2456276" cy="461665"/>
          </a:xfrm>
          <a:prstGeom prst="rect">
            <a:avLst/>
          </a:prstGeom>
          <a:noFill/>
        </p:spPr>
        <p:txBody>
          <a:bodyPr wrap="square" rtlCol="0">
            <a:spAutoFit/>
          </a:bodyPr>
          <a:lstStyle/>
          <a:p>
            <a:pPr algn="ctr"/>
            <a:r>
              <a:rPr lang="en-US" sz="2400" b="1" dirty="0">
                <a:latin typeface="Shadows Into Light"/>
                <a:cs typeface="Shadows Into Light"/>
              </a:rPr>
              <a:t>Important Dates</a:t>
            </a:r>
          </a:p>
        </p:txBody>
      </p:sp>
      <p:sp>
        <p:nvSpPr>
          <p:cNvPr id="26" name="TextBox 25"/>
          <p:cNvSpPr txBox="1"/>
          <p:nvPr/>
        </p:nvSpPr>
        <p:spPr>
          <a:xfrm>
            <a:off x="941945" y="7837530"/>
            <a:ext cx="2640102" cy="461665"/>
          </a:xfrm>
          <a:prstGeom prst="rect">
            <a:avLst/>
          </a:prstGeom>
          <a:noFill/>
        </p:spPr>
        <p:txBody>
          <a:bodyPr wrap="square" rtlCol="0">
            <a:spAutoFit/>
          </a:bodyPr>
          <a:lstStyle/>
          <a:p>
            <a:pPr algn="ctr"/>
            <a:r>
              <a:rPr lang="en-US" sz="2400" b="1" dirty="0">
                <a:latin typeface="Shadows Into Light"/>
                <a:cs typeface="Shadows Into Light"/>
              </a:rPr>
              <a:t>Stay Connected!</a:t>
            </a:r>
          </a:p>
        </p:txBody>
      </p:sp>
      <p:sp>
        <p:nvSpPr>
          <p:cNvPr id="27" name="TextBox 26"/>
          <p:cNvSpPr txBox="1"/>
          <p:nvPr/>
        </p:nvSpPr>
        <p:spPr>
          <a:xfrm>
            <a:off x="949237" y="3279140"/>
            <a:ext cx="3046196" cy="2492990"/>
          </a:xfrm>
          <a:prstGeom prst="rect">
            <a:avLst/>
          </a:prstGeom>
          <a:noFill/>
        </p:spPr>
        <p:txBody>
          <a:bodyPr wrap="square" rtlCol="0">
            <a:spAutoFit/>
          </a:bodyPr>
          <a:lstStyle/>
          <a:p>
            <a:pPr algn="ctr"/>
            <a:r>
              <a:rPr lang="en-US" sz="1600" dirty="0">
                <a:latin typeface="Shadows Into Light"/>
                <a:cs typeface="Shadows Into Light"/>
              </a:rPr>
              <a:t>Welcome back! We have 3 weeks left in quarter 3 and then we will be starting our fourth and final quarter of fifth grade! Please keep an eye out for emails from me regarding middle school open houses and registration details. Let me know if you have any questions or concerns.</a:t>
            </a:r>
          </a:p>
          <a:p>
            <a:pPr algn="ctr"/>
            <a:endParaRPr lang="en-US" sz="1200" dirty="0">
              <a:latin typeface="Shadows Into Light"/>
              <a:cs typeface="Shadows Into Light"/>
            </a:endParaRPr>
          </a:p>
        </p:txBody>
      </p:sp>
      <p:sp>
        <p:nvSpPr>
          <p:cNvPr id="28" name="TextBox 27"/>
          <p:cNvSpPr txBox="1"/>
          <p:nvPr/>
        </p:nvSpPr>
        <p:spPr>
          <a:xfrm>
            <a:off x="4033624" y="3357831"/>
            <a:ext cx="2915532" cy="1846659"/>
          </a:xfrm>
          <a:prstGeom prst="rect">
            <a:avLst/>
          </a:prstGeom>
          <a:noFill/>
        </p:spPr>
        <p:txBody>
          <a:bodyPr wrap="square" rtlCol="0">
            <a:spAutoFit/>
          </a:bodyPr>
          <a:lstStyle/>
          <a:p>
            <a:pPr marL="285750" indent="-285750">
              <a:buFont typeface="Wingdings" charset="2"/>
              <a:buChar char="ü"/>
            </a:pPr>
            <a:r>
              <a:rPr lang="en-US" sz="1600" b="1" dirty="0">
                <a:latin typeface="Shadows Into Light"/>
                <a:cs typeface="Shadows Into Light"/>
              </a:rPr>
              <a:t>Language Arts: </a:t>
            </a:r>
            <a:r>
              <a:rPr lang="en-US" sz="1600" dirty="0">
                <a:latin typeface="Shadows Into Light"/>
                <a:cs typeface="Shadows Into Light"/>
              </a:rPr>
              <a:t>We are finishing our unit on Athlete Leaders of Social Change.</a:t>
            </a:r>
            <a:endParaRPr lang="en-US" sz="1600" u="sng" dirty="0">
              <a:latin typeface="Shadows Into Light"/>
              <a:cs typeface="Shadows Into Light"/>
            </a:endParaRPr>
          </a:p>
          <a:p>
            <a:pPr marL="285750" indent="-285750">
              <a:buFont typeface="Wingdings" charset="2"/>
              <a:buChar char="ü"/>
            </a:pPr>
            <a:r>
              <a:rPr lang="en-US" sz="1600" b="1" dirty="0">
                <a:latin typeface="Shadows Into Light"/>
                <a:cs typeface="Shadows Into Light"/>
              </a:rPr>
              <a:t>Math: </a:t>
            </a:r>
            <a:r>
              <a:rPr lang="en-US" sz="1600" dirty="0">
                <a:latin typeface="Shadows Into Light"/>
                <a:cs typeface="Shadows Into Light"/>
              </a:rPr>
              <a:t>We are multiplying and dividing whole numbers, decimals and fractions.</a:t>
            </a:r>
          </a:p>
          <a:p>
            <a:endParaRPr lang="en-US" dirty="0">
              <a:latin typeface="Shadows Into Light"/>
              <a:cs typeface="Shadows Into Light"/>
            </a:endParaRPr>
          </a:p>
        </p:txBody>
      </p:sp>
      <p:sp>
        <p:nvSpPr>
          <p:cNvPr id="29" name="TextBox 28"/>
          <p:cNvSpPr txBox="1"/>
          <p:nvPr/>
        </p:nvSpPr>
        <p:spPr>
          <a:xfrm>
            <a:off x="927147" y="5913549"/>
            <a:ext cx="2820760" cy="2062103"/>
          </a:xfrm>
          <a:prstGeom prst="rect">
            <a:avLst/>
          </a:prstGeom>
          <a:noFill/>
        </p:spPr>
        <p:txBody>
          <a:bodyPr wrap="square" rtlCol="0">
            <a:spAutoFit/>
          </a:bodyPr>
          <a:lstStyle/>
          <a:p>
            <a:r>
              <a:rPr lang="en-US" sz="1600" b="1" dirty="0">
                <a:latin typeface="Shadows Into Light"/>
                <a:cs typeface="Shadows Into Light"/>
              </a:rPr>
              <a:t>3/9: </a:t>
            </a:r>
            <a:r>
              <a:rPr lang="en-US" sz="1600" dirty="0">
                <a:latin typeface="Shadows Into Light"/>
                <a:cs typeface="Shadows Into Light"/>
              </a:rPr>
              <a:t>No school</a:t>
            </a:r>
          </a:p>
          <a:p>
            <a:r>
              <a:rPr lang="en-US" sz="1600" b="1" dirty="0">
                <a:latin typeface="Shadows Into Light"/>
                <a:cs typeface="Shadows Into Light"/>
              </a:rPr>
              <a:t>3/10-3/13: </a:t>
            </a:r>
            <a:r>
              <a:rPr lang="en-US" sz="1600" dirty="0">
                <a:latin typeface="Shadows Into Light"/>
                <a:cs typeface="Shadows Into Light"/>
              </a:rPr>
              <a:t>Read Across       </a:t>
            </a:r>
          </a:p>
          <a:p>
            <a:r>
              <a:rPr lang="en-US" sz="1600" dirty="0">
                <a:latin typeface="Shadows Into Light"/>
                <a:cs typeface="Shadows Into Light"/>
              </a:rPr>
              <a:t>                    America Week </a:t>
            </a:r>
          </a:p>
          <a:p>
            <a:r>
              <a:rPr lang="en-US" sz="1600" b="1" dirty="0">
                <a:latin typeface="Shadows Into Light"/>
                <a:cs typeface="Shadows Into Light"/>
              </a:rPr>
              <a:t>3/13: </a:t>
            </a:r>
            <a:r>
              <a:rPr lang="en-US" sz="1600" dirty="0">
                <a:latin typeface="Shadows Into Light"/>
                <a:cs typeface="Shadows Into Light"/>
              </a:rPr>
              <a:t>Book character day</a:t>
            </a:r>
            <a:endParaRPr lang="en-US" sz="1600" b="1" dirty="0">
              <a:latin typeface="Shadows Into Light"/>
              <a:cs typeface="Shadows Into Light"/>
            </a:endParaRPr>
          </a:p>
          <a:p>
            <a:r>
              <a:rPr lang="en-US" sz="1600" b="1" dirty="0">
                <a:latin typeface="Shadows Into Light"/>
                <a:cs typeface="Shadows Into Light"/>
              </a:rPr>
              <a:t>3/16: </a:t>
            </a:r>
            <a:r>
              <a:rPr lang="en-US" sz="1600" dirty="0">
                <a:latin typeface="Shadows Into Light"/>
                <a:cs typeface="Shadows Into Light"/>
              </a:rPr>
              <a:t>Middle Creek Library </a:t>
            </a:r>
          </a:p>
          <a:p>
            <a:r>
              <a:rPr lang="en-US" sz="1600" dirty="0">
                <a:latin typeface="Shadows Into Light"/>
                <a:cs typeface="Shadows Into Light"/>
              </a:rPr>
              <a:t>           field trip - *</a:t>
            </a:r>
            <a:r>
              <a:rPr lang="en-US" sz="1600" b="1" dirty="0">
                <a:latin typeface="Shadows Into Light"/>
                <a:cs typeface="Shadows Into Light"/>
              </a:rPr>
              <a:t>POSTPONED*</a:t>
            </a:r>
          </a:p>
          <a:p>
            <a:r>
              <a:rPr lang="en-US" sz="1600" b="1" dirty="0">
                <a:latin typeface="Shadows Into Light"/>
                <a:cs typeface="Shadows Into Light"/>
              </a:rPr>
              <a:t>3/18: </a:t>
            </a:r>
            <a:r>
              <a:rPr lang="en-US" sz="1600" dirty="0">
                <a:latin typeface="Shadows Into Light"/>
                <a:cs typeface="Shadows Into Light"/>
              </a:rPr>
              <a:t>NC Museum of History field trip</a:t>
            </a:r>
          </a:p>
        </p:txBody>
      </p:sp>
      <p:sp>
        <p:nvSpPr>
          <p:cNvPr id="31" name="TextBox 30"/>
          <p:cNvSpPr txBox="1"/>
          <p:nvPr/>
        </p:nvSpPr>
        <p:spPr>
          <a:xfrm>
            <a:off x="927147" y="8296251"/>
            <a:ext cx="2745262" cy="892552"/>
          </a:xfrm>
          <a:prstGeom prst="rect">
            <a:avLst/>
          </a:prstGeom>
          <a:noFill/>
        </p:spPr>
        <p:txBody>
          <a:bodyPr wrap="square" rtlCol="0">
            <a:spAutoFit/>
          </a:bodyPr>
          <a:lstStyle/>
          <a:p>
            <a:r>
              <a:rPr lang="en-US" sz="1300" b="1" dirty="0">
                <a:latin typeface="Shadows Into Light"/>
                <a:cs typeface="Shadows Into Light"/>
              </a:rPr>
              <a:t>Email:</a:t>
            </a:r>
            <a:r>
              <a:rPr lang="en-US" sz="1300" dirty="0">
                <a:latin typeface="Shadows Into Light"/>
                <a:cs typeface="Shadows Into Light"/>
              </a:rPr>
              <a:t> </a:t>
            </a:r>
            <a:r>
              <a:rPr lang="en-US" sz="1300" dirty="0">
                <a:latin typeface="Shadows Into Light"/>
                <a:cs typeface="Shadows Into Light"/>
                <a:hlinkClick r:id="rId3"/>
              </a:rPr>
              <a:t>msiegel@wcpss.net</a:t>
            </a:r>
            <a:endParaRPr lang="en-US" sz="1300" dirty="0">
              <a:latin typeface="Shadows Into Light"/>
              <a:cs typeface="Shadows Into Light"/>
            </a:endParaRPr>
          </a:p>
          <a:p>
            <a:r>
              <a:rPr lang="en-US" sz="1300" b="1" dirty="0">
                <a:latin typeface="Shadows Into Light"/>
                <a:cs typeface="Shadows Into Light"/>
              </a:rPr>
              <a:t>Website: </a:t>
            </a:r>
          </a:p>
          <a:p>
            <a:pPr lvl="1"/>
            <a:r>
              <a:rPr lang="en-US" sz="1300" dirty="0">
                <a:hlinkClick r:id="rId4"/>
              </a:rPr>
              <a:t>http://mces5th.weebly.com/</a:t>
            </a:r>
            <a:r>
              <a:rPr lang="en-US" sz="1300" dirty="0">
                <a:latin typeface="Shadows Into Light"/>
                <a:cs typeface="Shadows Into Light"/>
              </a:rPr>
              <a:t> </a:t>
            </a:r>
            <a:r>
              <a:rPr lang="en-US" sz="1300" dirty="0">
                <a:latin typeface="Shadows Into Light"/>
                <a:cs typeface="Shadows Into Light"/>
                <a:hlinkClick r:id="rId5"/>
              </a:rPr>
              <a:t>https://siegel5th.weebly.com/</a:t>
            </a:r>
            <a:r>
              <a:rPr lang="en-US" sz="1300" dirty="0">
                <a:latin typeface="Shadows Into Light"/>
                <a:cs typeface="Shadows Into Light"/>
              </a:rPr>
              <a:t> </a:t>
            </a:r>
          </a:p>
        </p:txBody>
      </p:sp>
      <p:sp>
        <p:nvSpPr>
          <p:cNvPr id="2" name="Rectangle 1">
            <a:extLst>
              <a:ext uri="{FF2B5EF4-FFF2-40B4-BE49-F238E27FC236}">
                <a16:creationId xmlns:a16="http://schemas.microsoft.com/office/drawing/2014/main" id="{44E564A3-3D2F-4418-B5A6-388D6D211C70}"/>
              </a:ext>
            </a:extLst>
          </p:cNvPr>
          <p:cNvSpPr/>
          <p:nvPr/>
        </p:nvSpPr>
        <p:spPr>
          <a:xfrm>
            <a:off x="3672409" y="5788381"/>
            <a:ext cx="3223429" cy="3785652"/>
          </a:xfrm>
          <a:prstGeom prst="rect">
            <a:avLst/>
          </a:prstGeom>
        </p:spPr>
        <p:txBody>
          <a:bodyPr wrap="square">
            <a:spAutoFit/>
          </a:bodyPr>
          <a:lstStyle/>
          <a:p>
            <a:pPr marL="285750" indent="-285750">
              <a:buFont typeface="Wingdings" charset="2"/>
              <a:buChar char="ü"/>
            </a:pPr>
            <a:r>
              <a:rPr lang="en-US" sz="1600" b="1" dirty="0">
                <a:latin typeface="Shadows Into Light"/>
                <a:cs typeface="Shadows Into Light"/>
              </a:rPr>
              <a:t>Science: </a:t>
            </a:r>
            <a:r>
              <a:rPr lang="en-US" sz="1600" dirty="0">
                <a:latin typeface="Shadows Into Light"/>
                <a:cs typeface="Shadows Into Light"/>
              </a:rPr>
              <a:t>We are learning about force and motion and heat and energy this quarter.</a:t>
            </a:r>
          </a:p>
          <a:p>
            <a:pPr marL="285750" indent="-285750">
              <a:buFont typeface="Wingdings" charset="2"/>
              <a:buChar char="ü"/>
            </a:pPr>
            <a:r>
              <a:rPr lang="en-US" sz="1600" b="1" dirty="0">
                <a:latin typeface="Shadows Into Light"/>
                <a:cs typeface="Shadows Into Light"/>
              </a:rPr>
              <a:t>Social Studies: </a:t>
            </a:r>
            <a:r>
              <a:rPr lang="en-US" sz="1600" dirty="0">
                <a:latin typeface="Shadows Into Light"/>
                <a:cs typeface="Shadows Into Light"/>
              </a:rPr>
              <a:t>Throughout this quarter we will be covering westward expansion and the United States government.</a:t>
            </a:r>
          </a:p>
          <a:p>
            <a:pPr marL="285750" indent="-285750">
              <a:buFont typeface="Wingdings" charset="2"/>
              <a:buChar char="ü"/>
            </a:pPr>
            <a:r>
              <a:rPr lang="en-US" sz="1600" b="1" dirty="0">
                <a:latin typeface="Shadows Into Light"/>
                <a:cs typeface="Shadows Into Light"/>
              </a:rPr>
              <a:t>Homework: </a:t>
            </a:r>
            <a:r>
              <a:rPr lang="en-US" sz="1600" dirty="0">
                <a:latin typeface="Shadows Into Light"/>
                <a:cs typeface="Shadows Into Light"/>
              </a:rPr>
              <a:t>Homework is assigned Mon.-Thurs. and consists of a combination of math, science/social studies, or language arts work. </a:t>
            </a:r>
            <a:r>
              <a:rPr lang="en-US" sz="1600" b="1" dirty="0">
                <a:latin typeface="Shadows Into Light"/>
                <a:cs typeface="Shadows Into Light"/>
              </a:rPr>
              <a:t>Students are expected to read for 20 minutes each night and record what they read in their agenda.</a:t>
            </a:r>
          </a:p>
        </p:txBody>
      </p:sp>
    </p:spTree>
    <p:extLst>
      <p:ext uri="{BB962C8B-B14F-4D97-AF65-F5344CB8AC3E}">
        <p14:creationId xmlns:p14="http://schemas.microsoft.com/office/powerpoint/2010/main" val="394506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519</TotalTime>
  <Words>245</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KG Eyes Wide Open</vt:lpstr>
      <vt:lpstr>Shadows Into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Madalyn Siegel</cp:lastModifiedBy>
  <cp:revision>51</cp:revision>
  <dcterms:created xsi:type="dcterms:W3CDTF">2014-08-14T15:08:47Z</dcterms:created>
  <dcterms:modified xsi:type="dcterms:W3CDTF">2020-02-20T21:32:55Z</dcterms:modified>
</cp:coreProperties>
</file>